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78" r:id="rId17"/>
    <p:sldId id="276" r:id="rId18"/>
    <p:sldId id="277" r:id="rId19"/>
    <p:sldId id="280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7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승 유" userId="cc7770b7b878d3d8" providerId="LiveId" clId="{16A90EC1-15C3-4E14-A62A-0D21F2A3B254}"/>
    <pc:docChg chg="modSld">
      <pc:chgData name="지승 유" userId="cc7770b7b878d3d8" providerId="LiveId" clId="{16A90EC1-15C3-4E14-A62A-0D21F2A3B254}" dt="2024-03-19T23:40:19.197" v="7" actId="1076"/>
      <pc:docMkLst>
        <pc:docMk/>
      </pc:docMkLst>
      <pc:sldChg chg="addSp modSp mod">
        <pc:chgData name="지승 유" userId="cc7770b7b878d3d8" providerId="LiveId" clId="{16A90EC1-15C3-4E14-A62A-0D21F2A3B254}" dt="2024-03-19T23:40:19.197" v="7" actId="1076"/>
        <pc:sldMkLst>
          <pc:docMk/>
          <pc:sldMk cId="4171408838" sldId="278"/>
        </pc:sldMkLst>
        <pc:spChg chg="mod">
          <ac:chgData name="지승 유" userId="cc7770b7b878d3d8" providerId="LiveId" clId="{16A90EC1-15C3-4E14-A62A-0D21F2A3B254}" dt="2024-03-19T23:40:15.864" v="6" actId="1076"/>
          <ac:spMkLst>
            <pc:docMk/>
            <pc:sldMk cId="4171408838" sldId="278"/>
            <ac:spMk id="8" creationId="{A009C91E-D905-C382-A958-C403870E17F3}"/>
          </ac:spMkLst>
        </pc:spChg>
        <pc:spChg chg="mod">
          <ac:chgData name="지승 유" userId="cc7770b7b878d3d8" providerId="LiveId" clId="{16A90EC1-15C3-4E14-A62A-0D21F2A3B254}" dt="2024-03-19T23:40:02.842" v="4" actId="1076"/>
          <ac:spMkLst>
            <pc:docMk/>
            <pc:sldMk cId="4171408838" sldId="278"/>
            <ac:spMk id="10" creationId="{22AEF3C8-4818-AF93-2728-E7FEA9B133A4}"/>
          </ac:spMkLst>
        </pc:spChg>
        <pc:spChg chg="mod">
          <ac:chgData name="지승 유" userId="cc7770b7b878d3d8" providerId="LiveId" clId="{16A90EC1-15C3-4E14-A62A-0D21F2A3B254}" dt="2024-03-19T23:40:19.197" v="7" actId="1076"/>
          <ac:spMkLst>
            <pc:docMk/>
            <pc:sldMk cId="4171408838" sldId="278"/>
            <ac:spMk id="11" creationId="{BC9C799D-F2A9-12B3-9563-2276BA01196B}"/>
          </ac:spMkLst>
        </pc:spChg>
        <pc:picChg chg="add mod">
          <ac:chgData name="지승 유" userId="cc7770b7b878d3d8" providerId="LiveId" clId="{16A90EC1-15C3-4E14-A62A-0D21F2A3B254}" dt="2024-03-19T23:38:57.984" v="1" actId="1076"/>
          <ac:picMkLst>
            <pc:docMk/>
            <pc:sldMk cId="4171408838" sldId="278"/>
            <ac:picMk id="12" creationId="{81A690DD-ECAE-0FE3-2BB7-F50E76005965}"/>
          </ac:picMkLst>
        </pc:picChg>
        <pc:picChg chg="add mod">
          <ac:chgData name="지승 유" userId="cc7770b7b878d3d8" providerId="LiveId" clId="{16A90EC1-15C3-4E14-A62A-0D21F2A3B254}" dt="2024-03-19T23:39:50.333" v="3" actId="1076"/>
          <ac:picMkLst>
            <pc:docMk/>
            <pc:sldMk cId="4171408838" sldId="278"/>
            <ac:picMk id="14" creationId="{EC20E92F-434B-9FB9-CB8D-CD823F22F0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5DED277-9E7C-2D4E-0289-E11A8E0F1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96FB03-85BF-8DD7-D845-93C61C9BE8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EE620-99D3-4E15-B78E-66A07A46B59A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38749A-C167-A277-F942-61531183F0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6B18D8-D8E9-BF8B-63DF-DB40A0FF7A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7427A-4F1B-44B5-A3B1-5CC5388D4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70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CE24D-173C-42CF-AD1A-68B5B6C729A3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D5900-D588-4B68-BF59-485C67E31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01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714609-4B0C-C05E-2F17-9AB87A34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54400" y="99155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10" Type="http://schemas.openxmlformats.org/officeDocument/2006/relationships/image" Target="../media/image51.tmp"/><Relationship Id="rId4" Type="http://schemas.openxmlformats.org/officeDocument/2006/relationships/image" Target="../media/image45.tmp"/><Relationship Id="rId9" Type="http://schemas.openxmlformats.org/officeDocument/2006/relationships/image" Target="../media/image50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mp"/><Relationship Id="rId3" Type="http://schemas.openxmlformats.org/officeDocument/2006/relationships/image" Target="../media/image52.png"/><Relationship Id="rId7" Type="http://schemas.openxmlformats.org/officeDocument/2006/relationships/image" Target="../media/image55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10" Type="http://schemas.openxmlformats.org/officeDocument/2006/relationships/image" Target="../media/image58.tmp"/><Relationship Id="rId4" Type="http://schemas.openxmlformats.org/officeDocument/2006/relationships/image" Target="../media/image48.tmp"/><Relationship Id="rId9" Type="http://schemas.openxmlformats.org/officeDocument/2006/relationships/image" Target="../media/image5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7" Type="http://schemas.openxmlformats.org/officeDocument/2006/relationships/image" Target="../media/image6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3" Type="http://schemas.openxmlformats.org/officeDocument/2006/relationships/image" Target="../media/image64.tmp"/><Relationship Id="rId7" Type="http://schemas.openxmlformats.org/officeDocument/2006/relationships/image" Target="../media/image6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7" Type="http://schemas.openxmlformats.org/officeDocument/2006/relationships/image" Target="../media/image7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tmp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7" Type="http://schemas.openxmlformats.org/officeDocument/2006/relationships/image" Target="../media/image7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7" Type="http://schemas.openxmlformats.org/officeDocument/2006/relationships/image" Target="../media/image8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tmp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tmp"/><Relationship Id="rId7" Type="http://schemas.openxmlformats.org/officeDocument/2006/relationships/image" Target="../media/image9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4" Type="http://schemas.openxmlformats.org/officeDocument/2006/relationships/image" Target="../media/image88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mp"/><Relationship Id="rId3" Type="http://schemas.openxmlformats.org/officeDocument/2006/relationships/image" Target="../media/image19.tmp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Relationship Id="rId9" Type="http://schemas.openxmlformats.org/officeDocument/2006/relationships/image" Target="../media/image25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mp"/><Relationship Id="rId5" Type="http://schemas.openxmlformats.org/officeDocument/2006/relationships/image" Target="../media/image28.png"/><Relationship Id="rId10" Type="http://schemas.openxmlformats.org/officeDocument/2006/relationships/image" Target="../media/image33.tmp"/><Relationship Id="rId4" Type="http://schemas.openxmlformats.org/officeDocument/2006/relationships/image" Target="../media/image27.png"/><Relationship Id="rId9" Type="http://schemas.openxmlformats.org/officeDocument/2006/relationships/image" Target="../media/image32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png"/><Relationship Id="rId9" Type="http://schemas.openxmlformats.org/officeDocument/2006/relationships/image" Target="../media/image36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tmp"/><Relationship Id="rId7" Type="http://schemas.openxmlformats.org/officeDocument/2006/relationships/image" Target="../media/image41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38.tmp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4285" y="8383914"/>
            <a:ext cx="4588113" cy="14286"/>
            <a:chOff x="13714285" y="8383914"/>
            <a:chExt cx="458811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8383914"/>
              <a:ext cx="458811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4285" y="9508133"/>
            <a:ext cx="4588113" cy="14286"/>
            <a:chOff x="13714285" y="9508133"/>
            <a:chExt cx="458811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9508133"/>
              <a:ext cx="458811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8215" y="3057128"/>
            <a:ext cx="169892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 기반의 영상처리 프로그래밍</a:t>
            </a:r>
            <a:endParaRPr lang="en-US" altLang="ko-KR" sz="8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215" y="6210300"/>
            <a:ext cx="10058399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([Intel] </a:t>
            </a:r>
            <a:r>
              <a:rPr lang="ko-KR" altLang="en-US" sz="4000" b="0" i="0" dirty="0" err="1">
                <a:solidFill>
                  <a:srgbClr val="333333"/>
                </a:solidFill>
                <a:effectLst/>
                <a:latin typeface="+mn-ea"/>
              </a:rPr>
              <a:t>엣지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AI SW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+mn-ea"/>
              </a:rPr>
              <a:t>아카데미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en-US" altLang="ko-KR" sz="4000" dirty="0">
              <a:latin typeface="+mn-ea"/>
            </a:endParaRPr>
          </a:p>
          <a:p>
            <a:endParaRPr lang="en-US" sz="1600" dirty="0">
              <a:latin typeface="+mn-e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90139" y="7650855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과목</a:t>
            </a:r>
            <a:r>
              <a:rPr 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 : </a:t>
            </a:r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절차지향 프로그래밍</a:t>
            </a:r>
            <a:endParaRPr lang="en-US" sz="1400" dirty="0">
              <a:latin typeface="+mn-e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90115" y="8791760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성명 : </a:t>
            </a:r>
            <a:r>
              <a:rPr lang="ko-KR" altLang="en-US" sz="2800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유지승</a:t>
            </a:r>
            <a:endParaRPr 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C15A8-58B1-55FA-498C-F3A9177A8C1D}"/>
              </a:ext>
            </a:extLst>
          </p:cNvPr>
          <p:cNvSpPr txBox="1"/>
          <p:nvPr/>
        </p:nvSpPr>
        <p:spPr>
          <a:xfrm>
            <a:off x="15240000" y="5259"/>
            <a:ext cx="306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+mn-ea"/>
              </a:rPr>
              <a:t>미니 프로젝트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(Version 1.0)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이동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회전 처리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481958" y="7015787"/>
            <a:ext cx="23745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rgbClr val="222222"/>
                </a:solidFill>
                <a:latin typeface="맑은 고딕" panose="020B0503020000020004" pitchFamily="50" charset="-127"/>
              </a:rPr>
              <a:t>이동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0709" y="7678354"/>
            <a:ext cx="63446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값에 사용자가 입력한 </a:t>
            </a:r>
            <a:r>
              <a:rPr lang="en-US" altLang="ko-KR" dirty="0">
                <a:latin typeface="맑은 고딕" panose="020B0503020000020004" pitchFamily="50" charset="-127"/>
              </a:rPr>
              <a:t>x</a:t>
            </a:r>
            <a:r>
              <a:rPr lang="ko-KR" altLang="en-US" dirty="0">
                <a:latin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</a:rPr>
              <a:t>y</a:t>
            </a:r>
            <a:r>
              <a:rPr lang="ko-KR" altLang="en-US" dirty="0">
                <a:latin typeface="맑은 고딕" panose="020B0503020000020004" pitchFamily="50" charset="-127"/>
              </a:rPr>
              <a:t>값을 덧셈</a:t>
            </a:r>
            <a:r>
              <a:rPr lang="en-US" altLang="ko-KR" dirty="0">
                <a:latin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</a:rPr>
              <a:t>뺄셈을 하여 </a:t>
            </a:r>
            <a:r>
              <a:rPr lang="en-US" altLang="ko-KR" dirty="0" err="1">
                <a:latin typeface="맑은 고딕" panose="020B0503020000020004" pitchFamily="50" charset="-127"/>
              </a:rPr>
              <a:t>outImage</a:t>
            </a:r>
            <a:r>
              <a:rPr lang="ko-KR" altLang="en-US" dirty="0">
                <a:latin typeface="맑은 고딕" panose="020B0503020000020004" pitchFamily="50" charset="-127"/>
              </a:rPr>
              <a:t>를 이동시킴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045775" y="6977625"/>
            <a:ext cx="18782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회전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971737" y="7662118"/>
            <a:ext cx="63163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영상을 </a:t>
            </a:r>
            <a:r>
              <a:rPr lang="el-GR" altLang="ko-KR" dirty="0">
                <a:latin typeface="+mj-ea"/>
                <a:ea typeface="+mj-ea"/>
              </a:rPr>
              <a:t>θ</a:t>
            </a:r>
            <a:r>
              <a:rPr lang="ko-KR" altLang="en-US" dirty="0">
                <a:latin typeface="+mj-ea"/>
                <a:ea typeface="+mj-ea"/>
              </a:rPr>
              <a:t>만큼의 각도로 회전 시킴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24C1990-266C-BEDB-8521-C06E165C6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" y="3515802"/>
            <a:ext cx="3366668" cy="3366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02F51-5EB7-3BDA-BA99-226D4152B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569925"/>
            <a:ext cx="3366668" cy="336666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A863D5A-6862-6AEA-E10F-CC8C54AAB4EF}"/>
              </a:ext>
            </a:extLst>
          </p:cNvPr>
          <p:cNvSpPr/>
          <p:nvPr/>
        </p:nvSpPr>
        <p:spPr>
          <a:xfrm rot="10800000">
            <a:off x="5478756" y="4981966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BC02F6-07A5-DBFD-A720-837BB40B3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82" y="8380560"/>
            <a:ext cx="2010056" cy="10383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37142C-819E-F178-36F1-E0BA9244C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82" y="9536034"/>
            <a:ext cx="6830378" cy="5620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4D4EC3-D894-4071-5D61-138E12405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155" y="3515802"/>
            <a:ext cx="3366668" cy="336666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206074B-F976-CB8E-D50A-1893BE8CCF81}"/>
              </a:ext>
            </a:extLst>
          </p:cNvPr>
          <p:cNvSpPr/>
          <p:nvPr/>
        </p:nvSpPr>
        <p:spPr>
          <a:xfrm>
            <a:off x="11984911" y="5037602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E0CE7851-66F3-97DC-0543-30186A66A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715" y="7162287"/>
            <a:ext cx="2584341" cy="707885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C70CFEFE-8ECC-EE40-476D-F03DF02D9AF4}"/>
              </a:ext>
            </a:extLst>
          </p:cNvPr>
          <p:cNvSpPr txBox="1"/>
          <p:nvPr/>
        </p:nvSpPr>
        <p:spPr>
          <a:xfrm>
            <a:off x="14074539" y="7857108"/>
            <a:ext cx="184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X, Y</a:t>
            </a:r>
            <a:r>
              <a:rPr lang="ko-KR" altLang="en-US" dirty="0"/>
              <a:t>값 회전 공식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97" name="그림 996">
            <a:extLst>
              <a:ext uri="{FF2B5EF4-FFF2-40B4-BE49-F238E27FC236}">
                <a16:creationId xmlns:a16="http://schemas.microsoft.com/office/drawing/2014/main" id="{F00533D1-86AC-52E1-F5E0-A36427B880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65" y="8226906"/>
            <a:ext cx="3686689" cy="608750"/>
          </a:xfrm>
          <a:prstGeom prst="rect">
            <a:avLst/>
          </a:prstGeom>
        </p:spPr>
      </p:pic>
      <p:pic>
        <p:nvPicPr>
          <p:cNvPr id="1000" name="그림 999">
            <a:extLst>
              <a:ext uri="{FF2B5EF4-FFF2-40B4-BE49-F238E27FC236}">
                <a16:creationId xmlns:a16="http://schemas.microsoft.com/office/drawing/2014/main" id="{AFBBE76C-B51B-4FE3-3B77-807C3B3B4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710" y="8940052"/>
            <a:ext cx="4563112" cy="1066949"/>
          </a:xfrm>
          <a:prstGeom prst="rect">
            <a:avLst/>
          </a:prstGeom>
        </p:spPr>
      </p:pic>
      <p:sp>
        <p:nvSpPr>
          <p:cNvPr id="1002" name="말풍선: 모서리가 둥근 사각형 1001">
            <a:extLst>
              <a:ext uri="{FF2B5EF4-FFF2-40B4-BE49-F238E27FC236}">
                <a16:creationId xmlns:a16="http://schemas.microsoft.com/office/drawing/2014/main" id="{D0E41926-11A1-7932-DC2C-601DE3EA5C14}"/>
              </a:ext>
            </a:extLst>
          </p:cNvPr>
          <p:cNvSpPr/>
          <p:nvPr/>
        </p:nvSpPr>
        <p:spPr>
          <a:xfrm>
            <a:off x="15428489" y="8491994"/>
            <a:ext cx="2249911" cy="705767"/>
          </a:xfrm>
          <a:prstGeom prst="wedgeRoundRectCallout">
            <a:avLst>
              <a:gd name="adj1" fmla="val -119107"/>
              <a:gd name="adj2" fmla="val -336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컴퓨터는 </a:t>
            </a:r>
            <a:r>
              <a:rPr lang="en-US" altLang="ko-KR" dirty="0"/>
              <a:t>radian </a:t>
            </a:r>
            <a:r>
              <a:rPr lang="ko-KR" altLang="en-US" dirty="0"/>
              <a:t>값만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82699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회전 처리</a:t>
            </a:r>
            <a:r>
              <a:rPr lang="en-US" altLang="ko-KR" sz="7000" dirty="0">
                <a:latin typeface="맑은 고딕" panose="020B0503020000020004" pitchFamily="50" charset="-127"/>
              </a:rPr>
              <a:t>(</a:t>
            </a:r>
            <a:r>
              <a:rPr lang="ko-KR" altLang="en-US" sz="7000" dirty="0">
                <a:latin typeface="맑은 고딕" panose="020B0503020000020004" pitchFamily="50" charset="-127"/>
              </a:rPr>
              <a:t>보완</a:t>
            </a:r>
            <a:r>
              <a:rPr lang="en-US" altLang="ko-KR" sz="7000" dirty="0">
                <a:latin typeface="맑은 고딕" panose="020B0503020000020004" pitchFamily="50" charset="-127"/>
              </a:rPr>
              <a:t>)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709993" y="7363479"/>
            <a:ext cx="187827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회전</a:t>
            </a:r>
            <a:endParaRPr lang="en-US" sz="1400" b="1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702290" y="8329999"/>
            <a:ext cx="426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문제점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일반 회전 시 화면 밖으로 넘어가게 되고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도 노출됨 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E802F51-5EB7-3BDA-BA99-226D4152B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8" y="291361"/>
            <a:ext cx="1492834" cy="14928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4D4EC3-D894-4071-5D61-138E12405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3251478"/>
            <a:ext cx="3635713" cy="363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E81FAA-D6EF-1508-8D87-D5908703A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94" y="3414107"/>
            <a:ext cx="2729335" cy="2729335"/>
          </a:xfrm>
          <a:prstGeom prst="rect">
            <a:avLst/>
          </a:prstGeom>
        </p:spPr>
      </p:pic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6277955" y="280572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회전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중앙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,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백워딩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)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9927410" y="2648900"/>
            <a:ext cx="767479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중앙값 좌표를 기준으로 회전 시키고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매칭 시켜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없앰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65D771-82BE-E34C-C3C2-9AC3B9AFE2F5}"/>
              </a:ext>
            </a:extLst>
          </p:cNvPr>
          <p:cNvCxnSpPr>
            <a:cxnSpLocks/>
          </p:cNvCxnSpPr>
          <p:nvPr/>
        </p:nvCxnSpPr>
        <p:spPr>
          <a:xfrm flipH="1">
            <a:off x="5471993" y="2400300"/>
            <a:ext cx="90607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8F8C321-6EB6-2640-80AA-B328CA1B6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844" y="3400002"/>
            <a:ext cx="3147149" cy="8453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8F0E-4EBC-A158-A6A1-BFE401A28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265" y="4331482"/>
            <a:ext cx="5458691" cy="11070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345D56-91C1-C2A2-3AE3-16FDC5C23A22}"/>
              </a:ext>
            </a:extLst>
          </p:cNvPr>
          <p:cNvSpPr txBox="1"/>
          <p:nvPr/>
        </p:nvSpPr>
        <p:spPr>
          <a:xfrm>
            <a:off x="9927410" y="5511607"/>
            <a:ext cx="5936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중앙을 기준으로 회전시키고 </a:t>
            </a:r>
            <a:r>
              <a:rPr lang="ko-KR" altLang="en-US" dirty="0" err="1"/>
              <a:t>백워딩을</a:t>
            </a:r>
            <a:r>
              <a:rPr lang="ko-KR" altLang="en-US" dirty="0"/>
              <a:t> 이용하여 홀</a:t>
            </a:r>
            <a:r>
              <a:rPr lang="en-US" altLang="ko-KR" dirty="0"/>
              <a:t>(</a:t>
            </a:r>
            <a:r>
              <a:rPr lang="ko-KR" altLang="en-US" dirty="0"/>
              <a:t>빈 픽셀</a:t>
            </a:r>
            <a:r>
              <a:rPr lang="en-US" altLang="ko-KR" dirty="0"/>
              <a:t>)</a:t>
            </a:r>
            <a:r>
              <a:rPr lang="ko-KR" altLang="en-US" dirty="0"/>
              <a:t>을 없앰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회전시켰을 시 그림이 화면에서 벗어남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F4ACAE84-CA34-C60E-BCF8-816860BB1987}"/>
              </a:ext>
            </a:extLst>
          </p:cNvPr>
          <p:cNvSpPr txBox="1"/>
          <p:nvPr/>
        </p:nvSpPr>
        <p:spPr>
          <a:xfrm>
            <a:off x="6277955" y="6664311"/>
            <a:ext cx="46683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회전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출력 이미지 크기 변경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)</a:t>
            </a:r>
            <a:endParaRPr lang="en-US" sz="1100" b="1" dirty="0">
              <a:latin typeface="+mn-ea"/>
            </a:endParaRPr>
          </a:p>
        </p:txBody>
      </p:sp>
      <p:pic>
        <p:nvPicPr>
          <p:cNvPr id="995" name="그림 994">
            <a:extLst>
              <a:ext uri="{FF2B5EF4-FFF2-40B4-BE49-F238E27FC236}">
                <a16:creationId xmlns:a16="http://schemas.microsoft.com/office/drawing/2014/main" id="{B9C53767-FD18-22B8-1C70-A6A579B39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6" y="7125976"/>
            <a:ext cx="3091549" cy="3084443"/>
          </a:xfrm>
          <a:prstGeom prst="rect">
            <a:avLst/>
          </a:prstGeom>
        </p:spPr>
      </p:pic>
      <p:sp>
        <p:nvSpPr>
          <p:cNvPr id="996" name="Object 23">
            <a:extLst>
              <a:ext uri="{FF2B5EF4-FFF2-40B4-BE49-F238E27FC236}">
                <a16:creationId xmlns:a16="http://schemas.microsoft.com/office/drawing/2014/main" id="{186AAA80-D785-D0A5-526A-2978C113B3FB}"/>
              </a:ext>
            </a:extLst>
          </p:cNvPr>
          <p:cNvSpPr txBox="1"/>
          <p:nvPr/>
        </p:nvSpPr>
        <p:spPr>
          <a:xfrm>
            <a:off x="9941265" y="7125976"/>
            <a:ext cx="80904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회전 시 변경된 사진의 크기를 다시 받은 뒤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정중앙에 배치함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999" name="그림 998">
            <a:extLst>
              <a:ext uri="{FF2B5EF4-FFF2-40B4-BE49-F238E27FC236}">
                <a16:creationId xmlns:a16="http://schemas.microsoft.com/office/drawing/2014/main" id="{69A7AAF2-C551-960F-9B9B-7E535A928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18" y="7575529"/>
            <a:ext cx="7515464" cy="895475"/>
          </a:xfrm>
          <a:prstGeom prst="rect">
            <a:avLst/>
          </a:prstGeom>
        </p:spPr>
      </p:pic>
      <p:pic>
        <p:nvPicPr>
          <p:cNvPr id="1004" name="그림 1003">
            <a:extLst>
              <a:ext uri="{FF2B5EF4-FFF2-40B4-BE49-F238E27FC236}">
                <a16:creationId xmlns:a16="http://schemas.microsoft.com/office/drawing/2014/main" id="{06A00AF8-3A7E-87E9-389D-27C2A36C8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87" y="8625047"/>
            <a:ext cx="6735115" cy="1295581"/>
          </a:xfrm>
          <a:prstGeom prst="rect">
            <a:avLst/>
          </a:prstGeom>
        </p:spPr>
      </p:pic>
      <p:sp>
        <p:nvSpPr>
          <p:cNvPr id="1005" name="TextBox 1004">
            <a:extLst>
              <a:ext uri="{FF2B5EF4-FFF2-40B4-BE49-F238E27FC236}">
                <a16:creationId xmlns:a16="http://schemas.microsoft.com/office/drawing/2014/main" id="{159FE6FA-FA3F-EE50-265D-49CE33E9EE74}"/>
              </a:ext>
            </a:extLst>
          </p:cNvPr>
          <p:cNvSpPr txBox="1"/>
          <p:nvPr/>
        </p:nvSpPr>
        <p:spPr>
          <a:xfrm>
            <a:off x="7458825" y="185583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80579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좌우 </a:t>
            </a:r>
            <a:r>
              <a:rPr lang="en-US" altLang="ko-KR" sz="7000" dirty="0">
                <a:latin typeface="맑은 고딕" panose="020B0503020000020004" pitchFamily="50" charset="-127"/>
              </a:rPr>
              <a:t>,</a:t>
            </a:r>
            <a:r>
              <a:rPr lang="ko-KR" altLang="en-US" sz="7000" dirty="0">
                <a:latin typeface="맑은 고딕" panose="020B0503020000020004" pitchFamily="50" charset="-127"/>
              </a:rPr>
              <a:t>상하 반전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533400" y="2833566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좌우 반전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882491" y="4154100"/>
            <a:ext cx="82774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의 이중 배열의 행 끝 부분을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첫 부분으로  출력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F4ACAE84-CA34-C60E-BCF8-816860BB1987}"/>
              </a:ext>
            </a:extLst>
          </p:cNvPr>
          <p:cNvSpPr txBox="1"/>
          <p:nvPr/>
        </p:nvSpPr>
        <p:spPr>
          <a:xfrm>
            <a:off x="533400" y="6681629"/>
            <a:ext cx="46683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상하 반전</a:t>
            </a:r>
            <a:endParaRPr lang="en-US" sz="1100" b="1" dirty="0">
              <a:latin typeface="+mn-ea"/>
            </a:endParaRPr>
          </a:p>
        </p:txBody>
      </p:sp>
      <p:sp>
        <p:nvSpPr>
          <p:cNvPr id="996" name="Object 23">
            <a:extLst>
              <a:ext uri="{FF2B5EF4-FFF2-40B4-BE49-F238E27FC236}">
                <a16:creationId xmlns:a16="http://schemas.microsoft.com/office/drawing/2014/main" id="{186AAA80-D785-D0A5-526A-2978C113B3FB}"/>
              </a:ext>
            </a:extLst>
          </p:cNvPr>
          <p:cNvSpPr txBox="1"/>
          <p:nvPr/>
        </p:nvSpPr>
        <p:spPr>
          <a:xfrm>
            <a:off x="3975993" y="8173805"/>
            <a:ext cx="80904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의 이중 배열의 열 끝 부분을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의 첫 부분으로  출력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0D1CB-6135-2051-9DCD-D246C436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00003"/>
            <a:ext cx="2804831" cy="2810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AD42D-23BC-028B-EADC-05DAD672F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02" y="326105"/>
            <a:ext cx="1682812" cy="1682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7652608" y="203227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34CBBB-2A00-6603-04A8-A7A1857C5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47" y="4758125"/>
            <a:ext cx="4746861" cy="461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F783E8-318C-F3DF-C618-DEC93F3CA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19897"/>
            <a:ext cx="2804832" cy="2810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B023CA-C6B4-EA37-60D5-8999757BD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47" y="8855003"/>
            <a:ext cx="5452564" cy="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0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엠보싱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엠보싱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04368"/>
            <a:ext cx="8277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영상을 양각 형태로 보이게 하는 기술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3x3</a:t>
            </a:r>
            <a:r>
              <a:rPr lang="ko-KR" altLang="en-US" dirty="0"/>
              <a:t>마스크를 사용하여 영역 처리함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ECE5B3-A68D-5E9F-6AA2-ACE2D322B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785" y="5147641"/>
            <a:ext cx="2124415" cy="2124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4D1A97-B516-B715-4377-C0FFD60083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43500"/>
            <a:ext cx="2124415" cy="212855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5E2D6AA-D78A-13B7-9513-3E5473077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34" y="3835238"/>
            <a:ext cx="5539366" cy="7032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8534400" y="421717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3x3</a:t>
            </a:r>
            <a:r>
              <a:rPr lang="ko-KR" altLang="en-US" dirty="0"/>
              <a:t>의 </a:t>
            </a:r>
            <a:r>
              <a:rPr lang="ko-KR" altLang="en-US" dirty="0" err="1"/>
              <a:t>엠보싱</a:t>
            </a:r>
            <a:r>
              <a:rPr lang="ko-KR" altLang="en-US" dirty="0"/>
              <a:t> 마스크 생성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4D8B1F-BDAB-2F22-150F-5F86A025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34" y="4813086"/>
            <a:ext cx="4963218" cy="15337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F530F5-8F0A-02D1-AE25-ED63FB22F8AA}"/>
              </a:ext>
            </a:extLst>
          </p:cNvPr>
          <p:cNvSpPr txBox="1"/>
          <p:nvPr/>
        </p:nvSpPr>
        <p:spPr>
          <a:xfrm>
            <a:off x="7805852" y="5700494"/>
            <a:ext cx="607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임시 입력 메모리와 출력 메모리 할당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임시 입력 메모리를 </a:t>
            </a:r>
            <a:r>
              <a:rPr lang="ko-KR" altLang="en-US" dirty="0" err="1"/>
              <a:t>엠보싱</a:t>
            </a:r>
            <a:r>
              <a:rPr lang="ko-KR" altLang="en-US" dirty="0"/>
              <a:t> 마스크 크기 만큼 크기 증가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68413C1-A54D-ACDE-515E-74FACCD78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2" y="6801240"/>
            <a:ext cx="5715798" cy="2876951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9BBD422C-7519-6590-238F-7EB81A002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7" y="8186163"/>
            <a:ext cx="4396784" cy="713947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E7A8C322-FA97-0E03-37A8-F1492B92C46D}"/>
              </a:ext>
            </a:extLst>
          </p:cNvPr>
          <p:cNvSpPr txBox="1"/>
          <p:nvPr/>
        </p:nvSpPr>
        <p:spPr>
          <a:xfrm>
            <a:off x="8739798" y="8900110"/>
            <a:ext cx="558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화소영역</a:t>
            </a:r>
            <a:r>
              <a:rPr lang="ko-KR" altLang="en-US" dirty="0"/>
              <a:t> 처리공식 사용하여 대입 후 </a:t>
            </a:r>
            <a:r>
              <a:rPr lang="en-US" altLang="ko-KR" dirty="0" err="1"/>
              <a:t>outImage</a:t>
            </a:r>
            <a:r>
              <a:rPr lang="ko-KR" altLang="en-US" dirty="0"/>
              <a:t>출력</a:t>
            </a:r>
          </a:p>
        </p:txBody>
      </p:sp>
      <p:sp>
        <p:nvSpPr>
          <p:cNvPr id="995" name="TextBox 994">
            <a:extLst>
              <a:ext uri="{FF2B5EF4-FFF2-40B4-BE49-F238E27FC236}">
                <a16:creationId xmlns:a16="http://schemas.microsoft.com/office/drawing/2014/main" id="{11632DFB-3732-476E-6712-D0BF08AD0155}"/>
              </a:ext>
            </a:extLst>
          </p:cNvPr>
          <p:cNvSpPr txBox="1"/>
          <p:nvPr/>
        </p:nvSpPr>
        <p:spPr>
          <a:xfrm>
            <a:off x="15297150" y="750711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결과 이미지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블러링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블러링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82774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영상의 세밀한 부분을 제거하여 영상을 흐리게 하거나 부드럽게 하는 기술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ko-KR" altLang="en-US" dirty="0"/>
              <a:t> 마스크의 크기에 따라 흐림의 강도가 높아짐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9220200" y="57827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블러링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03E5C8-9BAB-515C-C0CE-82B2BF0CC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8" y="5084049"/>
            <a:ext cx="2383978" cy="23839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1EFDE6-E112-F9DA-A1AA-A6D358A8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46" y="3892023"/>
            <a:ext cx="2507833" cy="25029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66F39F-AF6C-171B-F838-144208FD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81" y="4724341"/>
            <a:ext cx="5611008" cy="838317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D3CF67-E5A5-CADE-3749-3419B89DDF29}"/>
              </a:ext>
            </a:extLst>
          </p:cNvPr>
          <p:cNvSpPr/>
          <p:nvPr/>
        </p:nvSpPr>
        <p:spPr>
          <a:xfrm>
            <a:off x="7032182" y="5049460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0896E53-FB8E-E49E-65AE-D3500C7F8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45" y="7284322"/>
            <a:ext cx="2507834" cy="25176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9072CD-31A5-4143-1CFE-C787BFEAA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60" y="7763847"/>
            <a:ext cx="7536048" cy="1364524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5161D95-CCB6-E6D3-F34C-D695F0986164}"/>
              </a:ext>
            </a:extLst>
          </p:cNvPr>
          <p:cNvSpPr/>
          <p:nvPr/>
        </p:nvSpPr>
        <p:spPr>
          <a:xfrm>
            <a:off x="6705486" y="8284575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60FAD-CAB4-B8C8-92B6-452772995BC4}"/>
              </a:ext>
            </a:extLst>
          </p:cNvPr>
          <p:cNvSpPr txBox="1"/>
          <p:nvPr/>
        </p:nvSpPr>
        <p:spPr>
          <a:xfrm>
            <a:off x="9003385" y="940484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9x9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블러링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</p:spTree>
    <p:extLst>
      <p:ext uri="{BB962C8B-B14F-4D97-AF65-F5344CB8AC3E}">
        <p14:creationId xmlns:p14="http://schemas.microsoft.com/office/powerpoint/2010/main" val="7701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샤프닝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맑은 고딕" panose="020B0503020000020004" pitchFamily="50" charset="-127"/>
              </a:rPr>
              <a:t>화소 영역 처리</a:t>
            </a:r>
            <a:endParaRPr lang="en-US" sz="2400" b="1" dirty="0">
              <a:solidFill>
                <a:schemeClr val="tx2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14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샤프닝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9753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블러링과는</a:t>
            </a:r>
            <a:r>
              <a:rPr lang="ko-KR" altLang="en-US" dirty="0"/>
              <a:t> 반대되는 효과를 보이는 기법을 </a:t>
            </a:r>
            <a:r>
              <a:rPr lang="ko-KR" altLang="en-US" dirty="0" err="1"/>
              <a:t>샤프닝</a:t>
            </a:r>
            <a:r>
              <a:rPr lang="en-US" altLang="ko-KR" dirty="0"/>
              <a:t>(sharpening) </a:t>
            </a:r>
            <a:r>
              <a:rPr lang="ko-KR" altLang="en-US" dirty="0"/>
              <a:t>또는 영상 강화라고 함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흐린 영상을 개선하여 선명한 영상을 생성하는 데 주로 사용됨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6E7300-FC21-E38C-0239-9D1A1FFC6312}"/>
              </a:ext>
            </a:extLst>
          </p:cNvPr>
          <p:cNvSpPr txBox="1"/>
          <p:nvPr/>
        </p:nvSpPr>
        <p:spPr>
          <a:xfrm>
            <a:off x="9220200" y="57827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샤프닝</a:t>
            </a:r>
            <a:r>
              <a:rPr lang="ko-KR" altLang="en-US" dirty="0">
                <a:latin typeface="+mn-ea"/>
              </a:rPr>
              <a:t> 마스크 생성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D3CF67-E5A5-CADE-3749-3419B89DDF29}"/>
              </a:ext>
            </a:extLst>
          </p:cNvPr>
          <p:cNvSpPr/>
          <p:nvPr/>
        </p:nvSpPr>
        <p:spPr>
          <a:xfrm>
            <a:off x="7032182" y="5049460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5161D95-CCB6-E6D3-F34C-D695F0986164}"/>
              </a:ext>
            </a:extLst>
          </p:cNvPr>
          <p:cNvSpPr/>
          <p:nvPr/>
        </p:nvSpPr>
        <p:spPr>
          <a:xfrm>
            <a:off x="6705486" y="8284575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60FAD-CAB4-B8C8-92B6-452772995BC4}"/>
              </a:ext>
            </a:extLst>
          </p:cNvPr>
          <p:cNvSpPr txBox="1"/>
          <p:nvPr/>
        </p:nvSpPr>
        <p:spPr>
          <a:xfrm>
            <a:off x="9003385" y="940484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3x3 </a:t>
            </a:r>
            <a:r>
              <a:rPr lang="ko-KR" altLang="en-US" dirty="0" err="1">
                <a:latin typeface="+mn-ea"/>
              </a:rPr>
              <a:t>샤프닝</a:t>
            </a:r>
            <a:r>
              <a:rPr lang="ko-KR" altLang="en-US" dirty="0">
                <a:latin typeface="+mn-ea"/>
              </a:rPr>
              <a:t> 마스크 </a:t>
            </a:r>
            <a:r>
              <a:rPr lang="en-US" altLang="ko-KR" dirty="0">
                <a:latin typeface="+mn-ea"/>
              </a:rPr>
              <a:t>2 </a:t>
            </a:r>
            <a:r>
              <a:rPr lang="ko-KR" altLang="en-US" dirty="0">
                <a:latin typeface="+mn-ea"/>
              </a:rPr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996B8-E803-848E-04CC-AC03E705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" y="4921262"/>
            <a:ext cx="2498075" cy="2502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8AB74A-4A35-476E-D909-74638A26F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25" y="4112781"/>
            <a:ext cx="2523254" cy="25232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0E5949-5E69-3B39-17B7-6B86ED5A6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72" y="4921262"/>
            <a:ext cx="5039428" cy="6287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8662B0-5DC3-2963-3B90-5208CFAF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4" y="7103541"/>
            <a:ext cx="2523254" cy="25282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C8ACEF8-D63A-2DBC-6745-1C22B5B88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72" y="8058035"/>
            <a:ext cx="5659808" cy="74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1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수평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수직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엣지검출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3"/>
                </a:solidFill>
                <a:latin typeface="맑은 고딕" panose="020B0503020000020004" pitchFamily="50" charset="-127"/>
              </a:rPr>
              <a:t>경계선 검출</a:t>
            </a:r>
            <a:endParaRPr lang="en-US" sz="2400" b="1" dirty="0">
              <a:solidFill>
                <a:schemeClr val="accent3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15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2569296" y="8201015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수평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엣지검출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2286000" y="8801487"/>
            <a:ext cx="7001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수평으로된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엣지를</a:t>
            </a:r>
            <a:r>
              <a:rPr lang="ko-KR" altLang="en-US" dirty="0">
                <a:latin typeface="+mn-ea"/>
              </a:rPr>
              <a:t> 감지함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5" name="Object 22">
            <a:extLst>
              <a:ext uri="{FF2B5EF4-FFF2-40B4-BE49-F238E27FC236}">
                <a16:creationId xmlns:a16="http://schemas.microsoft.com/office/drawing/2014/main" id="{4BB77EC0-72B8-20A0-2593-C552A0D0F535}"/>
              </a:ext>
            </a:extLst>
          </p:cNvPr>
          <p:cNvSpPr txBox="1"/>
          <p:nvPr/>
        </p:nvSpPr>
        <p:spPr>
          <a:xfrm>
            <a:off x="10959781" y="8152962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수직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엣지검출</a:t>
            </a:r>
            <a:endParaRPr lang="en-US" sz="1100" b="1" dirty="0">
              <a:latin typeface="+mn-ea"/>
            </a:endParaRPr>
          </a:p>
        </p:txBody>
      </p:sp>
      <p:sp>
        <p:nvSpPr>
          <p:cNvPr id="8" name="Object 23">
            <a:extLst>
              <a:ext uri="{FF2B5EF4-FFF2-40B4-BE49-F238E27FC236}">
                <a16:creationId xmlns:a16="http://schemas.microsoft.com/office/drawing/2014/main" id="{A009C91E-D905-C382-A958-C403870E17F3}"/>
              </a:ext>
            </a:extLst>
          </p:cNvPr>
          <p:cNvSpPr txBox="1"/>
          <p:nvPr/>
        </p:nvSpPr>
        <p:spPr>
          <a:xfrm>
            <a:off x="10591800" y="8806489"/>
            <a:ext cx="7001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수직으로된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엣지를</a:t>
            </a:r>
            <a:r>
              <a:rPr lang="ko-KR" altLang="en-US" dirty="0">
                <a:latin typeface="+mn-ea"/>
              </a:rPr>
              <a:t> 감지함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A690DD-ECAE-0FE3-2BB7-F50E7600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57" y="2802146"/>
            <a:ext cx="4877481" cy="48774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20E92F-434B-9FB9-CB8D-CD823F22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34" y="2709523"/>
            <a:ext cx="4858428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스트레칭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맑은 고딕" panose="020B0503020000020004" pitchFamily="50" charset="-127"/>
              </a:rPr>
              <a:t>히스토그램 처리</a:t>
            </a:r>
            <a:endParaRPr lang="en-US" sz="2400" b="1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16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스트레칭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044382"/>
            <a:ext cx="9753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명암대비를 향상시키는 연산으로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낮은 명암 대비를 보이는 영상의 화질을 향상 시킴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이미지의 가장 밝은 화소 값과 가장 어두운 </a:t>
            </a:r>
            <a:r>
              <a:rPr lang="ko-KR" altLang="en-US" dirty="0" err="1">
                <a:latin typeface="+mn-ea"/>
              </a:rPr>
              <a:t>화소값을</a:t>
            </a:r>
            <a:r>
              <a:rPr lang="ko-KR" altLang="en-US" dirty="0">
                <a:latin typeface="+mn-ea"/>
              </a:rPr>
              <a:t> 기준으로 늘린다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C43D7E6-5F81-6F5E-C3E0-B143692F1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099" y="4904218"/>
            <a:ext cx="2401230" cy="2423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8CB305-57B1-2CA4-4126-ABC03FBF1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" y="5049460"/>
            <a:ext cx="2408002" cy="24032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928D89A-75FB-B197-758E-DF843110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48449"/>
            <a:ext cx="4477375" cy="1047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16A7B4-DCCE-51A2-EA3C-816AAAC126BA}"/>
              </a:ext>
            </a:extLst>
          </p:cNvPr>
          <p:cNvSpPr txBox="1"/>
          <p:nvPr/>
        </p:nvSpPr>
        <p:spPr>
          <a:xfrm>
            <a:off x="8305800" y="4172397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명암대비 스트레칭 공식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C00AF70-36FC-3EC3-B7C6-60D4F7557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4904218"/>
            <a:ext cx="4369247" cy="16920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7BE1116-F7E9-03CB-C997-E8F26DAE6289}"/>
              </a:ext>
            </a:extLst>
          </p:cNvPr>
          <p:cNvSpPr txBox="1"/>
          <p:nvPr/>
        </p:nvSpPr>
        <p:spPr>
          <a:xfrm>
            <a:off x="8241856" y="6251105"/>
            <a:ext cx="271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 최소 화소 구하기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ACEA35B-062D-4C89-77A4-E61D3EECA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68" y="7282633"/>
            <a:ext cx="4896533" cy="18481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82F606D-A253-125A-C250-216A0F364B20}"/>
              </a:ext>
            </a:extLst>
          </p:cNvPr>
          <p:cNvSpPr txBox="1"/>
          <p:nvPr/>
        </p:nvSpPr>
        <p:spPr>
          <a:xfrm>
            <a:off x="14324014" y="745685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결과값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A24FB-3273-0CBB-6BA5-8DAABEB9D7B2}"/>
              </a:ext>
            </a:extLst>
          </p:cNvPr>
          <p:cNvSpPr txBox="1"/>
          <p:nvPr/>
        </p:nvSpPr>
        <p:spPr>
          <a:xfrm>
            <a:off x="8481201" y="8761409"/>
            <a:ext cx="15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공식 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37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 err="1">
                <a:latin typeface="맑은 고딕" panose="020B0503020000020004" pitchFamily="50" charset="-127"/>
              </a:rPr>
              <a:t>평활화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5"/>
                </a:solidFill>
                <a:latin typeface="맑은 고딕" panose="020B0503020000020004" pitchFamily="50" charset="-127"/>
              </a:rPr>
              <a:t>히스토그램 처리</a:t>
            </a:r>
            <a:endParaRPr lang="en-US" sz="2400" b="1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17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3191557" y="2542703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평활화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 단계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3581400" y="3182881"/>
            <a:ext cx="9753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어둡게 촬영된 영상의 히스토그램을 조절하여 명암분포를 균일하게 </a:t>
            </a:r>
            <a:r>
              <a:rPr lang="ko-KR" altLang="en-US" dirty="0" err="1">
                <a:latin typeface="+mn-ea"/>
              </a:rPr>
              <a:t>만들어줌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3B15A-A376-FBC9-F836-E645F6D4EA8F}"/>
              </a:ext>
            </a:extLst>
          </p:cNvPr>
          <p:cNvSpPr txBox="1"/>
          <p:nvPr/>
        </p:nvSpPr>
        <p:spPr>
          <a:xfrm>
            <a:off x="643107" y="747120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FDA3AE-7A57-19FE-B154-1C026A788CEA}"/>
              </a:ext>
            </a:extLst>
          </p:cNvPr>
          <p:cNvCxnSpPr/>
          <p:nvPr/>
        </p:nvCxnSpPr>
        <p:spPr>
          <a:xfrm>
            <a:off x="2590800" y="2406650"/>
            <a:ext cx="0" cy="7880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2F606D-A253-125A-C250-216A0F364B20}"/>
              </a:ext>
            </a:extLst>
          </p:cNvPr>
          <p:cNvSpPr txBox="1"/>
          <p:nvPr/>
        </p:nvSpPr>
        <p:spPr>
          <a:xfrm>
            <a:off x="13868401" y="75015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결과값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20150F-1C52-F62C-48B6-27C172E1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3629396"/>
            <a:ext cx="3191320" cy="10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5DE0EF-07CF-490B-A435-7FC39D2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4930561"/>
            <a:ext cx="3189031" cy="924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C33AB5-37C4-A489-0FEB-A1340348C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6116066"/>
            <a:ext cx="5449060" cy="9335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51E278-81EF-F47E-6D44-4E34DF9E8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70" y="7279251"/>
            <a:ext cx="4715533" cy="1105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57634A-B30F-CB5D-48AE-3E9C41536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4930561"/>
            <a:ext cx="2447925" cy="24765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F94B29-4B48-B159-FB39-6EDF8A1C7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1" y="4092214"/>
            <a:ext cx="3276600" cy="32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7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마무리</a:t>
            </a:r>
            <a:endParaRPr lang="en-US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205969-2C2D-9269-2673-FA07DD36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1620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좋았던 점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/>
                        <a:t>C</a:t>
                      </a:r>
                      <a:r>
                        <a:rPr lang="ko-KR" altLang="en-US" sz="2000" dirty="0"/>
                        <a:t>언어에 대해서 다시 한번 공부할 수 있었음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 err="1"/>
                        <a:t>Opencv</a:t>
                      </a:r>
                      <a:r>
                        <a:rPr lang="ko-KR" altLang="en-US" sz="2000" dirty="0"/>
                        <a:t>를 사용하지 않고 </a:t>
                      </a:r>
                      <a:r>
                        <a:rPr lang="en-US" altLang="ko-KR" sz="2000" dirty="0"/>
                        <a:t>c</a:t>
                      </a:r>
                      <a:r>
                        <a:rPr lang="ko-KR" altLang="en-US" sz="2000" dirty="0"/>
                        <a:t>언어만을 이용해 영상 처리하는 법을 배우게 됨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기능을 추가 하면서 추가하지 못한 기능들에 대해 생각해 보게 됨</a:t>
                      </a:r>
                      <a:r>
                        <a:rPr lang="en-US" altLang="ko-KR" sz="200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7B70883-84C6-53CC-4E4E-E467968FC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00810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아쉬웠던 점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0" indent="-4572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회전부분에서 약간의 혼돈이 왔는데 이부분으로 인해 다른 기능에 대한 시간이 부족했음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457200" lvl="0" indent="-4572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히스토그램과 화소 영역처리 부분의 다른 기능들을 구현할 시간 부족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43DF56-B2B3-19AB-30D3-6DF19483B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44218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추후 계획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맑은 고딕" panose="020B0503020000020004" pitchFamily="50" charset="-127"/>
                          <a:ea typeface="+mn-ea"/>
                        </a:rPr>
                        <a:t>구현했던 영상처리 알고리즘의 완벽한 이해와 구현하지 못한 기능들의 구현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+mn-ea"/>
                        </a:rPr>
                        <a:t>c++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+mn-ea"/>
                        </a:rPr>
                        <a:t> MFC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+mn-ea"/>
                        </a:rPr>
                        <a:t>를 </a:t>
                      </a:r>
                      <a:r>
                        <a:rPr lang="ko-KR" altLang="en-US" sz="2000">
                          <a:latin typeface="맑은 고딕" panose="020B0503020000020004" pitchFamily="50" charset="-127"/>
                          <a:ea typeface="+mn-ea"/>
                        </a:rPr>
                        <a:t>활용하여 영상처리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FD43A2C-1279-5CB3-AEC9-F3F2CD64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18</a:t>
            </a:fld>
            <a:r>
              <a:rPr lang="en-US" dirty="0"/>
              <a:t>/18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985FEE-183F-8160-1816-E943FDE84096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1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3547" y="1042776"/>
            <a:ext cx="581111" cy="650120"/>
            <a:chOff x="5533547" y="1042776"/>
            <a:chExt cx="581111" cy="650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3547" y="2845888"/>
            <a:ext cx="581111" cy="650120"/>
            <a:chOff x="5533547" y="2845888"/>
            <a:chExt cx="581111" cy="650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2845888"/>
              <a:ext cx="581111" cy="650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3547" y="4648999"/>
            <a:ext cx="581111" cy="650120"/>
            <a:chOff x="5533547" y="4648999"/>
            <a:chExt cx="581111" cy="650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4648999"/>
              <a:ext cx="581111" cy="650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3547" y="6452111"/>
            <a:ext cx="581111" cy="650120"/>
            <a:chOff x="5533547" y="6452111"/>
            <a:chExt cx="581111" cy="650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6452111"/>
              <a:ext cx="581111" cy="650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15851" y="1344854"/>
            <a:ext cx="2290370" cy="21429"/>
            <a:chOff x="13815851" y="1344854"/>
            <a:chExt cx="2290370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851" y="1344854"/>
              <a:ext cx="229037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87834" y="3177587"/>
            <a:ext cx="2290370" cy="21429"/>
            <a:chOff x="13887834" y="3177587"/>
            <a:chExt cx="2290370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3177587"/>
              <a:ext cx="229037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7834" y="4980699"/>
            <a:ext cx="2290370" cy="21429"/>
            <a:chOff x="13887834" y="4980699"/>
            <a:chExt cx="22903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4980699"/>
              <a:ext cx="22903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87834" y="6783811"/>
            <a:ext cx="2290370" cy="21429"/>
            <a:chOff x="13887834" y="6783811"/>
            <a:chExt cx="2290370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6783811"/>
              <a:ext cx="2290370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87834" y="8536029"/>
            <a:ext cx="2290370" cy="21429"/>
            <a:chOff x="13887834" y="8536029"/>
            <a:chExt cx="2290370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8536029"/>
              <a:ext cx="2290370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89796" y="5135714"/>
            <a:ext cx="10658557" cy="14286"/>
            <a:chOff x="-1189796" y="5135714"/>
            <a:chExt cx="10658557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89796" y="5135714"/>
              <a:ext cx="10658557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33547" y="8255223"/>
            <a:ext cx="581111" cy="650120"/>
            <a:chOff x="5533547" y="8255223"/>
            <a:chExt cx="581111" cy="6501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8255223"/>
              <a:ext cx="581111" cy="6501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567634" y="6568176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4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9102" y="7212343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엣지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 검출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629929" y="936148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03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21102" y="8253357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히스토그램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39102" y="9015455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스트레칭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평활화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67634" y="8371284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5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629929" y="4571995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12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205810" y="2768880"/>
            <a:ext cx="1000000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06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629929" y="6375109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15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629929" y="8127328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16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67634" y="476506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3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39102" y="5409231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엠보싱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블러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샤프닝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21102" y="6450245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</a:rPr>
              <a:t>경계선 검출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67634" y="2961949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2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39102" y="3606119"/>
            <a:ext cx="107245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축소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확대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양선형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보간법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이동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회전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Light" pitchFamily="34" charset="0"/>
              </a:rPr>
              <a:t>미러링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21102" y="4647133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화소영역처리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67632" y="1158839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539102" y="1779925"/>
            <a:ext cx="107245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흑백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산술연산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논리연산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반전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</a:rPr>
              <a:t>감마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21102" y="2844021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63387" y="1165705"/>
            <a:ext cx="430998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목차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21102" y="1012403"/>
            <a:ext cx="121553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화소점</a:t>
            </a:r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cs typeface="Pretendard ExtraBold" pitchFamily="34" charset="0"/>
              </a:rPr>
              <a:t>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39293-AB54-1060-4C59-4B86A25E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</a:t>
            </a:fld>
            <a:r>
              <a:rPr lang="en-US" dirty="0"/>
              <a:t>/18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0877" y="2031463"/>
            <a:ext cx="112111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>
                <a:solidFill>
                  <a:srgbClr val="222222"/>
                </a:solidFill>
                <a:latin typeface="+mn-ea"/>
              </a:rPr>
              <a:t>Opencv</a:t>
            </a:r>
            <a:r>
              <a:rPr lang="ko-KR" altLang="en-US" sz="2800" dirty="0">
                <a:solidFill>
                  <a:srgbClr val="222222"/>
                </a:solidFill>
                <a:latin typeface="+mn-ea"/>
              </a:rPr>
              <a:t>를 사용하지 않고 </a:t>
            </a:r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c</a:t>
            </a:r>
            <a:r>
              <a:rPr lang="ko-KR" altLang="en-US" sz="2800" dirty="0">
                <a:solidFill>
                  <a:srgbClr val="222222"/>
                </a:solidFill>
                <a:latin typeface="+mn-ea"/>
              </a:rPr>
              <a:t>언어를 사용하여 영상처리 프로그램 구현</a:t>
            </a:r>
            <a:endParaRPr lang="en-US" sz="2000" dirty="0"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205969-2C2D-9269-2673-FA07DD361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52154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진행 기간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n-ea"/>
                        </a:rPr>
                        <a:t>03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7</a:t>
                      </a:r>
                      <a:r>
                        <a:rPr lang="ko-KR" altLang="en-US" sz="2800" dirty="0">
                          <a:latin typeface="+mn-ea"/>
                        </a:rPr>
                        <a:t>일 </a:t>
                      </a:r>
                      <a:r>
                        <a:rPr lang="en-US" altLang="ko-KR" sz="2800" dirty="0">
                          <a:latin typeface="+mn-ea"/>
                        </a:rPr>
                        <a:t>~ 03 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18</a:t>
                      </a:r>
                      <a:r>
                        <a:rPr lang="ko-KR" altLang="en-US" sz="2800" dirty="0">
                          <a:latin typeface="+mn-ea"/>
                        </a:rPr>
                        <a:t>일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7B70883-84C6-53CC-4E4E-E467968FC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83568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개발 환경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OS : Windows 10 (64bit)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Tool : Visual Studio 2022 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 </a:t>
                      </a: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: C</a:t>
                      </a: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43DF56-B2B3-19AB-30D3-6DF19483B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6799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54497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2455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동작 구성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400" dirty="0" err="1">
                          <a:latin typeface="맑은 고딕" panose="020B0503020000020004" pitchFamily="50" charset="-127"/>
                        </a:rPr>
                        <a:t>inImage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</a:rPr>
                        <a:t>()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processing(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코딩한 영상 처리 함수 사용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outImage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 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printImage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화면에 노출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FD43A2C-1279-5CB3-AEC9-F3F2CD64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</a:t>
            </a:fld>
            <a:r>
              <a:rPr lang="en-US" dirty="0"/>
              <a:t>/18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E985FEE-183F-8160-1816-E943FDE84096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산술연산 밝기 처리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4731" y="3592453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밝게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덧셈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731" y="4902728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값에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int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입력 받은 만큼 더해 영상이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밝아짐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291" y="7126487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어둡게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뺄셈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146" y="8244030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값에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int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입력 받은 만큼 빼서 영상이 </a:t>
            </a:r>
            <a:r>
              <a:rPr lang="ko-KR" altLang="en-US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어두워짐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altLang="ko-KR" sz="2800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</a:t>
            </a:fld>
            <a:r>
              <a:rPr lang="en-US" dirty="0"/>
              <a:t>/18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5B38E6-CD38-6F0D-42A6-A6C3C0CC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239939"/>
            <a:ext cx="2890439" cy="2907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63CCB7-E12A-BCFC-D711-BB26154FF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915117"/>
            <a:ext cx="2890439" cy="2890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CCE3C0-14C6-4877-4F95-BB7252C7D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07320"/>
            <a:ext cx="4092906" cy="10095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DD20EB-2685-4603-249B-3DDF8E2C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1" y="9014421"/>
            <a:ext cx="4113275" cy="9011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8312259-EF82-FB4D-1F27-C7E7B42F5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844" y="4801577"/>
            <a:ext cx="2890439" cy="2896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85E199-48ED-6387-3E8B-7DC8CA1B1189}"/>
              </a:ext>
            </a:extLst>
          </p:cNvPr>
          <p:cNvSpPr txBox="1"/>
          <p:nvPr/>
        </p:nvSpPr>
        <p:spPr>
          <a:xfrm>
            <a:off x="15695942" y="80190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BF2DD6-8069-FF15-644D-A67D32C0C28D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반전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평균 흑백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94731" y="3592453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반전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731" y="4902728"/>
            <a:ext cx="1175257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Max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값인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255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2500" dirty="0" err="1">
                <a:solidFill>
                  <a:srgbClr val="222222"/>
                </a:solidFill>
                <a:latin typeface="맑은 고딕" panose="020B0503020000020004" pitchFamily="50" charset="-127"/>
              </a:rPr>
              <a:t>inImage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값을 빼서 노출시킴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291" y="7126487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흑백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147" y="8067058"/>
            <a:ext cx="9767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화소의 평균보다 높으면 </a:t>
            </a:r>
            <a:r>
              <a:rPr lang="en-US" altLang="ko-KR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Max(255) </a:t>
            </a:r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낮으면 </a:t>
            </a:r>
            <a:r>
              <a:rPr lang="en-US" altLang="ko-KR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Min(0) </a:t>
            </a:r>
            <a:r>
              <a:rPr lang="ko-KR" altLang="en-US" sz="2400" dirty="0">
                <a:solidFill>
                  <a:srgbClr val="222222"/>
                </a:solidFill>
                <a:latin typeface="맑은 고딕" panose="020B0503020000020004" pitchFamily="50" charset="-127"/>
              </a:rPr>
              <a:t>으로 변경하여 노출시킴</a:t>
            </a:r>
            <a:endParaRPr lang="en-US" altLang="ko-KR" sz="2400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</a:t>
            </a:fld>
            <a:r>
              <a:rPr lang="en-US" dirty="0"/>
              <a:t>/18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91DF5-FBD7-02BE-D7CD-28DB3CC5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566260"/>
            <a:ext cx="3149990" cy="31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0B829C-A1A9-276C-439C-9770D2E46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102490"/>
            <a:ext cx="3149990" cy="31377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58560-EA0C-4966-13CA-A2C7F2312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2" y="5715434"/>
            <a:ext cx="5628447" cy="447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4E0AB-9109-6A18-D485-2737CE54D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08" y="9011933"/>
            <a:ext cx="2869439" cy="5691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919E254-B404-C4C2-BA88-A72D0179B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60" y="8848722"/>
            <a:ext cx="3149990" cy="960863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DDFF0E83-FC13-B42F-A9FF-B8E201D70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214" y="5042094"/>
            <a:ext cx="2786857" cy="2792279"/>
          </a:xfrm>
          <a:prstGeom prst="rect">
            <a:avLst/>
          </a:prstGeom>
        </p:spPr>
      </p:pic>
      <p:sp>
        <p:nvSpPr>
          <p:cNvPr id="993" name="TextBox 992">
            <a:extLst>
              <a:ext uri="{FF2B5EF4-FFF2-40B4-BE49-F238E27FC236}">
                <a16:creationId xmlns:a16="http://schemas.microsoft.com/office/drawing/2014/main" id="{391538DD-CAB3-03D8-FC4E-1E7CD3B76EFF}"/>
              </a:ext>
            </a:extLst>
          </p:cNvPr>
          <p:cNvSpPr txBox="1"/>
          <p:nvPr/>
        </p:nvSpPr>
        <p:spPr>
          <a:xfrm>
            <a:off x="15695942" y="80190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994" name="직선 연결선 993">
            <a:extLst>
              <a:ext uri="{FF2B5EF4-FFF2-40B4-BE49-F238E27FC236}">
                <a16:creationId xmlns:a16="http://schemas.microsoft.com/office/drawing/2014/main" id="{F360903E-24BB-880A-AFEA-96A48240266C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44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AND, OR, XOR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맑은 고딕" panose="020B0503020000020004" pitchFamily="50" charset="-127"/>
              </a:rPr>
              <a:t>화소 점 처리</a:t>
            </a:r>
            <a:endParaRPr lang="en-US" sz="2400" b="1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21942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AND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2972" y="7676836"/>
            <a:ext cx="4724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값과 </a:t>
            </a:r>
            <a:r>
              <a:rPr lang="en-US" altLang="ko-KR" dirty="0">
                <a:latin typeface="맑은 고딕" panose="020B0503020000020004" pitchFamily="50" charset="-127"/>
              </a:rPr>
              <a:t>mask</a:t>
            </a:r>
            <a:r>
              <a:rPr lang="ko-KR" altLang="en-US" dirty="0">
                <a:latin typeface="맑은 고딕" panose="020B0503020000020004" pitchFamily="50" charset="-127"/>
              </a:rPr>
              <a:t>값을 비교하여 </a:t>
            </a:r>
            <a:r>
              <a:rPr lang="ko-KR" altLang="en-US" dirty="0" err="1">
                <a:latin typeface="맑은 고딕" panose="020B0503020000020004" pitchFamily="50" charset="-127"/>
              </a:rPr>
              <a:t>둘다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</a:rPr>
              <a:t>인 부분 노출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13766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29401" y="7715296"/>
            <a:ext cx="457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값에 </a:t>
            </a:r>
            <a:r>
              <a:rPr lang="en-US" altLang="ko-KR" dirty="0">
                <a:latin typeface="+mj-ea"/>
                <a:ea typeface="+mj-ea"/>
              </a:rPr>
              <a:t>mask</a:t>
            </a:r>
            <a:r>
              <a:rPr lang="ko-KR" altLang="en-US" dirty="0">
                <a:latin typeface="+mj-ea"/>
                <a:ea typeface="+mj-ea"/>
              </a:rPr>
              <a:t>값이 추가됨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</a:t>
            </a:fld>
            <a:r>
              <a:rPr lang="en-US" dirty="0"/>
              <a:t>/18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7020A5-2D5E-26B6-6E7F-591F04AC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24" y="3025143"/>
            <a:ext cx="3066696" cy="3072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59971B-6FEF-C0BE-0697-8E0374954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94943"/>
            <a:ext cx="5481846" cy="378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EAE71C-098C-C7D2-282C-7053B358E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71" y="8994943"/>
            <a:ext cx="5600857" cy="3780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DB7969-264F-74BE-39AD-021AD0ABC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53" y="2996792"/>
            <a:ext cx="3066696" cy="307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983430" y="6669680"/>
            <a:ext cx="91617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XOR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12399064" y="7715297"/>
            <a:ext cx="53555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값과 </a:t>
            </a:r>
            <a:r>
              <a:rPr lang="en-US" altLang="ko-KR" dirty="0">
                <a:latin typeface="+mj-ea"/>
                <a:ea typeface="+mj-ea"/>
              </a:rPr>
              <a:t>compare</a:t>
            </a:r>
            <a:r>
              <a:rPr lang="ko-KR" altLang="en-US" dirty="0">
                <a:latin typeface="+mj-ea"/>
                <a:ea typeface="+mj-ea"/>
              </a:rPr>
              <a:t>값 비교하여 </a:t>
            </a:r>
            <a:r>
              <a:rPr lang="ko-KR" altLang="en-US" dirty="0" err="1">
                <a:latin typeface="+mj-ea"/>
                <a:ea typeface="+mj-ea"/>
              </a:rPr>
              <a:t>다를때만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출력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76DC4B-49ED-5BF8-8C54-233F69FFA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00" y="379269"/>
            <a:ext cx="1667215" cy="1677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42D9C8-7520-BD1D-D187-01078EDFDBB7}"/>
              </a:ext>
            </a:extLst>
          </p:cNvPr>
          <p:cNvSpPr txBox="1"/>
          <p:nvPr/>
        </p:nvSpPr>
        <p:spPr>
          <a:xfrm>
            <a:off x="7578437" y="214507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원형 </a:t>
            </a:r>
            <a:r>
              <a:rPr lang="en-US" altLang="ko-KR" b="1" dirty="0">
                <a:solidFill>
                  <a:srgbClr val="FF0000"/>
                </a:solidFill>
              </a:rPr>
              <a:t>mask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3DDB587D-0BDA-5386-66F5-CD0F71E69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480" y="3025143"/>
            <a:ext cx="3066696" cy="3084735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C04769E3-B30B-2BDC-AC29-2D01DB6CC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57" y="8982010"/>
            <a:ext cx="5307343" cy="378058"/>
          </a:xfrm>
          <a:prstGeom prst="rect">
            <a:avLst/>
          </a:prstGeom>
        </p:spPr>
      </p:pic>
      <p:cxnSp>
        <p:nvCxnSpPr>
          <p:cNvPr id="996" name="직선 연결선 995">
            <a:extLst>
              <a:ext uri="{FF2B5EF4-FFF2-40B4-BE49-F238E27FC236}">
                <a16:creationId xmlns:a16="http://schemas.microsoft.com/office/drawing/2014/main" id="{0443376C-C366-3743-9EB5-BC0980B6792C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2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축소</a:t>
            </a:r>
            <a:r>
              <a:rPr lang="en-US" altLang="ko-KR" sz="7000" dirty="0">
                <a:latin typeface="맑은 고딕" panose="020B0503020000020004" pitchFamily="50" charset="-127"/>
              </a:rPr>
              <a:t>, </a:t>
            </a:r>
            <a:r>
              <a:rPr lang="ko-KR" altLang="en-US" sz="7000" dirty="0">
                <a:latin typeface="맑은 고딕" panose="020B0503020000020004" pitchFamily="50" charset="-127"/>
              </a:rPr>
              <a:t>확대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81221" y="6993619"/>
            <a:ext cx="2180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축소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2175" y="7760397"/>
            <a:ext cx="63446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맑은 고딕" panose="020B0503020000020004" pitchFamily="50" charset="-127"/>
              </a:rPr>
              <a:t>inImage</a:t>
            </a:r>
            <a:r>
              <a:rPr lang="ko-KR" altLang="en-US" dirty="0">
                <a:latin typeface="맑은 고딕" panose="020B0503020000020004" pitchFamily="50" charset="-127"/>
              </a:rPr>
              <a:t>값을 사용자의 </a:t>
            </a:r>
            <a:r>
              <a:rPr lang="ko-KR" altLang="en-US" dirty="0" err="1">
                <a:latin typeface="맑은 고딕" panose="020B0503020000020004" pitchFamily="50" charset="-127"/>
              </a:rPr>
              <a:t>입력값으로</a:t>
            </a:r>
            <a:r>
              <a:rPr lang="ko-KR" altLang="en-US" dirty="0">
                <a:latin typeface="맑은 고딕" panose="020B0503020000020004" pitchFamily="50" charset="-127"/>
              </a:rPr>
              <a:t> 나눠서 </a:t>
            </a:r>
            <a:r>
              <a:rPr lang="en-US" altLang="ko-KR" dirty="0" err="1">
                <a:latin typeface="맑은 고딕" panose="020B0503020000020004" pitchFamily="50" charset="-127"/>
              </a:rPr>
              <a:t>outImage</a:t>
            </a:r>
            <a:r>
              <a:rPr lang="ko-KR" altLang="en-US" dirty="0">
                <a:latin typeface="맑은 고딕" panose="020B0503020000020004" pitchFamily="50" charset="-127"/>
              </a:rPr>
              <a:t>로 출력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11308772" y="7052511"/>
            <a:ext cx="21805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확대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572299" y="7754351"/>
            <a:ext cx="64812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값에 사용자가 입력한 값을 곱하여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출력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이미지에 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빈 픽셀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생겨 품질이 좋지 않음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D9C8-7520-BD1D-D187-01078EDFDBB7}"/>
              </a:ext>
            </a:extLst>
          </p:cNvPr>
          <p:cNvSpPr txBox="1"/>
          <p:nvPr/>
        </p:nvSpPr>
        <p:spPr>
          <a:xfrm>
            <a:off x="6075400" y="224517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02A9F85-0B24-0E93-C23A-BAFAC93DB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72" y="407389"/>
            <a:ext cx="1751457" cy="1754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48970F-3087-3553-A3E2-B94DE6B7D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>
          <a:xfrm>
            <a:off x="486078" y="3961754"/>
            <a:ext cx="4989013" cy="2701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34CFB5-505F-540D-8FD4-F4EC2BA0C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6750605" y="3967729"/>
            <a:ext cx="4989014" cy="270195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6DFBA82-56C2-2E7E-30EE-14682948D3B7}"/>
              </a:ext>
            </a:extLst>
          </p:cNvPr>
          <p:cNvSpPr/>
          <p:nvPr/>
        </p:nvSpPr>
        <p:spPr>
          <a:xfrm>
            <a:off x="6023460" y="5151194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177634-2D09-D4D5-C664-36D61BC0F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02" y="8716444"/>
            <a:ext cx="2362530" cy="4667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795838-839F-E353-9DB0-61B1BEBA2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02" y="9469197"/>
            <a:ext cx="5306165" cy="2857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108FB03-087B-3725-A694-AD42BE24EF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>
          <a:xfrm>
            <a:off x="12812909" y="3961754"/>
            <a:ext cx="4989013" cy="2662887"/>
          </a:xfrm>
          <a:prstGeom prst="rect">
            <a:avLst/>
          </a:prstGeom>
        </p:spPr>
      </p:pic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E673F3DA-D0E3-CBD7-200A-42882D06C266}"/>
              </a:ext>
            </a:extLst>
          </p:cNvPr>
          <p:cNvSpPr/>
          <p:nvPr/>
        </p:nvSpPr>
        <p:spPr>
          <a:xfrm>
            <a:off x="12208564" y="5131361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41B14485-1BFB-AE0B-53C7-FF77D94F0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99" y="8716444"/>
            <a:ext cx="2541411" cy="466790"/>
          </a:xfrm>
          <a:prstGeom prst="rect">
            <a:avLst/>
          </a:prstGeom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B4A2E63A-3148-E605-0D76-07E37ADA0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99" y="9469197"/>
            <a:ext cx="6561260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12" y="817803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확대 </a:t>
            </a:r>
            <a:r>
              <a:rPr lang="en-US" altLang="ko-KR" sz="7000" dirty="0">
                <a:latin typeface="맑은 고딕" panose="020B0503020000020004" pitchFamily="50" charset="-127"/>
              </a:rPr>
              <a:t>(</a:t>
            </a:r>
            <a:r>
              <a:rPr lang="ko-KR" altLang="en-US" sz="7000" dirty="0">
                <a:latin typeface="맑은 고딕" panose="020B0503020000020004" pitchFamily="50" charset="-127"/>
              </a:rPr>
              <a:t>보완 </a:t>
            </a:r>
            <a:r>
              <a:rPr lang="en-US" altLang="ko-KR" sz="7000" dirty="0">
                <a:latin typeface="맑은 고딕" panose="020B0503020000020004" pitchFamily="50" charset="-127"/>
              </a:rPr>
              <a:t>: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백워딩</a:t>
            </a:r>
            <a:r>
              <a:rPr lang="en-US" altLang="ko-KR" sz="7000" dirty="0">
                <a:latin typeface="맑은 고딕" panose="020B0503020000020004" pitchFamily="50" charset="-127"/>
              </a:rPr>
              <a:t>)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0876" y="2062244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81221" y="6993620"/>
            <a:ext cx="380547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확대 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포워딩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2175" y="7760397"/>
            <a:ext cx="63446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포워딩으로 확대 시 홀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빈 픽셀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로 인한 품질 저하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r>
              <a:rPr lang="en-US" dirty="0"/>
              <a:t>/18</a:t>
            </a: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9F76B02-4BCD-6805-C8FD-D3E6CB503883}"/>
              </a:ext>
            </a:extLst>
          </p:cNvPr>
          <p:cNvSpPr txBox="1"/>
          <p:nvPr/>
        </p:nvSpPr>
        <p:spPr>
          <a:xfrm>
            <a:off x="9948420" y="7066685"/>
            <a:ext cx="42360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확대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(</a:t>
            </a:r>
            <a:r>
              <a:rPr lang="ko-KR" altLang="en-US" sz="4000" dirty="0" err="1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백워딩</a:t>
            </a:r>
            <a:r>
              <a:rPr lang="en-US" altLang="ko-KR" sz="4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)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839D00-AF43-6366-55AF-C82390F2687B}"/>
              </a:ext>
            </a:extLst>
          </p:cNvPr>
          <p:cNvSpPr txBox="1"/>
          <p:nvPr/>
        </p:nvSpPr>
        <p:spPr>
          <a:xfrm>
            <a:off x="9948420" y="8048631"/>
            <a:ext cx="64812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커진 </a:t>
            </a:r>
            <a:r>
              <a:rPr lang="en-US" altLang="ko-KR" dirty="0" err="1">
                <a:latin typeface="+mj-ea"/>
                <a:ea typeface="+mj-ea"/>
              </a:rPr>
              <a:t>outImage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 err="1">
                <a:latin typeface="+mj-ea"/>
                <a:ea typeface="+mj-ea"/>
              </a:rPr>
              <a:t>inImage</a:t>
            </a:r>
            <a:r>
              <a:rPr lang="ko-KR" altLang="en-US" dirty="0">
                <a:latin typeface="+mj-ea"/>
                <a:ea typeface="+mj-ea"/>
              </a:rPr>
              <a:t>파일을 가져와 빈 픽셀을 없앰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F34CFB5-505F-540D-8FD4-F4EC2BA0C5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6812015" y="4048524"/>
            <a:ext cx="4989014" cy="27019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108FB03-087B-3725-A694-AD42BE24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>
          <a:xfrm>
            <a:off x="1169314" y="4062435"/>
            <a:ext cx="4989013" cy="2701950"/>
          </a:xfrm>
          <a:prstGeom prst="rect">
            <a:avLst/>
          </a:prstGeom>
        </p:spPr>
      </p:pic>
      <p:sp>
        <p:nvSpPr>
          <p:cNvPr id="992" name="화살표: 오른쪽 991">
            <a:extLst>
              <a:ext uri="{FF2B5EF4-FFF2-40B4-BE49-F238E27FC236}">
                <a16:creationId xmlns:a16="http://schemas.microsoft.com/office/drawing/2014/main" id="{E673F3DA-D0E3-CBD7-200A-42882D06C266}"/>
              </a:ext>
            </a:extLst>
          </p:cNvPr>
          <p:cNvSpPr/>
          <p:nvPr/>
        </p:nvSpPr>
        <p:spPr>
          <a:xfrm rot="10800000">
            <a:off x="6284280" y="5251876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>
            <a:extLst>
              <a:ext uri="{FF2B5EF4-FFF2-40B4-BE49-F238E27FC236}">
                <a16:creationId xmlns:a16="http://schemas.microsoft.com/office/drawing/2014/main" id="{41B14485-1BFB-AE0B-53C7-FF77D94F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75" y="8733464"/>
            <a:ext cx="2541411" cy="466790"/>
          </a:xfrm>
          <a:prstGeom prst="rect">
            <a:avLst/>
          </a:prstGeom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B4A2E63A-3148-E605-0D76-07E37ADA0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75" y="9518199"/>
            <a:ext cx="6561260" cy="285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CA8A88-9FFC-CAFE-1F5F-11AA81F358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12475499" y="4041614"/>
            <a:ext cx="4989014" cy="26972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0E094A-06A3-06A3-C4EF-0C49628379A7}"/>
              </a:ext>
            </a:extLst>
          </p:cNvPr>
          <p:cNvSpPr/>
          <p:nvPr/>
        </p:nvSpPr>
        <p:spPr>
          <a:xfrm>
            <a:off x="11875934" y="5230223"/>
            <a:ext cx="381000" cy="32306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8161E4-F95E-BB79-7800-9E618F5D7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0" y="8733464"/>
            <a:ext cx="3169123" cy="4973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EC27A7-607F-2163-8FA5-370A63D10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0" y="9525191"/>
            <a:ext cx="6504536" cy="3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9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5365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</a:rPr>
              <a:t>양선형 </a:t>
            </a:r>
            <a:r>
              <a:rPr lang="ko-KR" altLang="en-US" sz="7000" dirty="0" err="1">
                <a:latin typeface="맑은 고딕" panose="020B0503020000020004" pitchFamily="50" charset="-127"/>
              </a:rPr>
              <a:t>보간법</a:t>
            </a:r>
            <a:r>
              <a:rPr lang="ko-KR" altLang="en-US" sz="7000" dirty="0">
                <a:latin typeface="맑은 고딕" panose="020B0503020000020004" pitchFamily="50" charset="-127"/>
              </a:rPr>
              <a:t> 확대처리</a:t>
            </a:r>
            <a:endParaRPr lang="en-US" sz="7000" dirty="0">
              <a:latin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70" y="1743863"/>
            <a:ext cx="8181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맑은 고딕" panose="020B0503020000020004" pitchFamily="50" charset="-127"/>
              </a:rPr>
              <a:t>기하학 처리</a:t>
            </a:r>
            <a:endParaRPr lang="en-US" sz="2400" b="1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5D80-7481-63C9-F597-C78E04B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r>
              <a:rPr lang="en-US" dirty="0"/>
              <a:t>/18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56C716-8745-28B4-E981-4D4C46579E84}"/>
              </a:ext>
            </a:extLst>
          </p:cNvPr>
          <p:cNvCxnSpPr>
            <a:cxnSpLocks/>
          </p:cNvCxnSpPr>
          <p:nvPr/>
        </p:nvCxnSpPr>
        <p:spPr>
          <a:xfrm>
            <a:off x="-2286" y="24003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22">
            <a:extLst>
              <a:ext uri="{FF2B5EF4-FFF2-40B4-BE49-F238E27FC236}">
                <a16:creationId xmlns:a16="http://schemas.microsoft.com/office/drawing/2014/main" id="{22AEF3C8-4818-AF93-2728-E7FEA9B133A4}"/>
              </a:ext>
            </a:extLst>
          </p:cNvPr>
          <p:cNvSpPr txBox="1"/>
          <p:nvPr/>
        </p:nvSpPr>
        <p:spPr>
          <a:xfrm>
            <a:off x="533400" y="2833566"/>
            <a:ext cx="4758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+mn-ea"/>
                <a:cs typeface="Pretendard" pitchFamily="34" charset="0"/>
              </a:rPr>
              <a:t>양선형 </a:t>
            </a:r>
            <a:r>
              <a:rPr lang="ko-KR" altLang="en-US" sz="2400" b="1" dirty="0" err="1">
                <a:solidFill>
                  <a:srgbClr val="222222"/>
                </a:solidFill>
                <a:latin typeface="+mn-ea"/>
                <a:cs typeface="Pretendard" pitchFamily="34" charset="0"/>
              </a:rPr>
              <a:t>보간법</a:t>
            </a:r>
            <a:endParaRPr lang="en-US" sz="1100" b="1" dirty="0">
              <a:latin typeface="+mn-ea"/>
            </a:endParaRPr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BC9C799D-F2A9-12B3-9563-2276BA01196B}"/>
              </a:ext>
            </a:extLst>
          </p:cNvPr>
          <p:cNvSpPr txBox="1"/>
          <p:nvPr/>
        </p:nvSpPr>
        <p:spPr>
          <a:xfrm>
            <a:off x="953942" y="3476297"/>
            <a:ext cx="130668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화소당 선형 </a:t>
            </a:r>
            <a:r>
              <a:rPr lang="ko-KR" altLang="en-US" dirty="0" err="1"/>
              <a:t>보간을</a:t>
            </a:r>
            <a:r>
              <a:rPr lang="ko-KR" altLang="en-US" dirty="0"/>
              <a:t> 세 번 수행하며</a:t>
            </a:r>
            <a:r>
              <a:rPr lang="en-US" altLang="ko-KR" dirty="0"/>
              <a:t>, </a:t>
            </a:r>
            <a:r>
              <a:rPr lang="ko-KR" altLang="en-US" dirty="0"/>
              <a:t>새롭게 생성된 화소는 가장 가까운 화 소 네 개에 가중치를 곱한 값을 합해서 얻음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53356-A7ED-5573-E08A-F7A7E4202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44" y="4028004"/>
            <a:ext cx="4696709" cy="23650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FB5928-F5DD-BC35-1E37-894570AD9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54" y="4448474"/>
            <a:ext cx="3505689" cy="924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7A3099-0175-0E26-A3C4-960B00FE8DA2}"/>
              </a:ext>
            </a:extLst>
          </p:cNvPr>
          <p:cNvSpPr txBox="1"/>
          <p:nvPr/>
        </p:nvSpPr>
        <p:spPr>
          <a:xfrm>
            <a:off x="14719687" y="5487563"/>
            <a:ext cx="243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양선형 </a:t>
            </a:r>
            <a:r>
              <a:rPr lang="ko-KR" altLang="en-US" dirty="0" err="1"/>
              <a:t>보간법</a:t>
            </a:r>
            <a:r>
              <a:rPr lang="ko-KR" altLang="en-US" dirty="0"/>
              <a:t> 공식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3D083B-7DFE-3F74-4445-DDF6EC4E7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3928218"/>
            <a:ext cx="3835926" cy="1561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787CE2-064B-377D-BDC8-4946354D820E}"/>
              </a:ext>
            </a:extLst>
          </p:cNvPr>
          <p:cNvSpPr txBox="1"/>
          <p:nvPr/>
        </p:nvSpPr>
        <p:spPr>
          <a:xfrm>
            <a:off x="4531737" y="5119928"/>
            <a:ext cx="49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홀</a:t>
            </a:r>
            <a:r>
              <a:rPr lang="en-US" altLang="ko-KR" dirty="0"/>
              <a:t>(</a:t>
            </a:r>
            <a:r>
              <a:rPr lang="ko-KR" altLang="en-US" dirty="0"/>
              <a:t>빈 픽셀</a:t>
            </a:r>
            <a:r>
              <a:rPr lang="en-US" altLang="ko-KR" dirty="0"/>
              <a:t>) </a:t>
            </a:r>
            <a:r>
              <a:rPr lang="ko-KR" altLang="en-US" dirty="0"/>
              <a:t>이외의 공간들을 </a:t>
            </a:r>
            <a:r>
              <a:rPr lang="en-US" altLang="ko-KR" dirty="0" err="1"/>
              <a:t>inImage</a:t>
            </a:r>
            <a:r>
              <a:rPr lang="ko-KR" altLang="en-US" dirty="0"/>
              <a:t>로 채움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1A654D-99E3-77F2-8FB8-138A2F876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5589167"/>
            <a:ext cx="6553200" cy="16481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BF5CA9-193B-D249-6EC1-0AC130A66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5" y="7463098"/>
            <a:ext cx="8151021" cy="25176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F1A68D-FE1D-E7A8-FAD3-523CB2E67E61}"/>
              </a:ext>
            </a:extLst>
          </p:cNvPr>
          <p:cNvSpPr txBox="1"/>
          <p:nvPr/>
        </p:nvSpPr>
        <p:spPr>
          <a:xfrm>
            <a:off x="7315200" y="6868016"/>
            <a:ext cx="19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변수 선언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CB505-A960-991C-C202-CB09F8F2AC90}"/>
              </a:ext>
            </a:extLst>
          </p:cNvPr>
          <p:cNvSpPr txBox="1"/>
          <p:nvPr/>
        </p:nvSpPr>
        <p:spPr>
          <a:xfrm>
            <a:off x="8734696" y="9611382"/>
            <a:ext cx="19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공식에 대입</a:t>
            </a: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0A13D633-3550-814D-00E2-26E962FBD4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8"/>
          <a:stretch/>
        </p:blipFill>
        <p:spPr>
          <a:xfrm>
            <a:off x="10668001" y="226838"/>
            <a:ext cx="2895600" cy="1726630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F01AABE9-349B-FC0D-4ED2-6DD5161BC9BA}"/>
              </a:ext>
            </a:extLst>
          </p:cNvPr>
          <p:cNvSpPr txBox="1"/>
          <p:nvPr/>
        </p:nvSpPr>
        <p:spPr>
          <a:xfrm>
            <a:off x="11468101" y="19922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원본</a:t>
            </a:r>
          </a:p>
        </p:txBody>
      </p:sp>
      <p:pic>
        <p:nvPicPr>
          <p:cNvPr id="997" name="그림 996">
            <a:extLst>
              <a:ext uri="{FF2B5EF4-FFF2-40B4-BE49-F238E27FC236}">
                <a16:creationId xmlns:a16="http://schemas.microsoft.com/office/drawing/2014/main" id="{9E1E6EC9-C0ED-463A-CB1C-F23344CC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-4773" r="76" b="4773"/>
          <a:stretch/>
        </p:blipFill>
        <p:spPr>
          <a:xfrm>
            <a:off x="10413119" y="7032511"/>
            <a:ext cx="4700763" cy="2598348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D84D8A3F-38C5-1FC4-8797-F24D7EC2CE56}"/>
              </a:ext>
            </a:extLst>
          </p:cNvPr>
          <p:cNvSpPr txBox="1"/>
          <p:nvPr/>
        </p:nvSpPr>
        <p:spPr>
          <a:xfrm>
            <a:off x="15139034" y="8721906"/>
            <a:ext cx="2849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결과값</a:t>
            </a:r>
            <a:endParaRPr lang="en-US" altLang="ko-KR" dirty="0"/>
          </a:p>
          <a:p>
            <a:pPr lvl="1"/>
            <a:r>
              <a:rPr lang="ko-KR" altLang="en-US" dirty="0"/>
              <a:t>보다 부드러운 스케일링 가능</a:t>
            </a:r>
          </a:p>
        </p:txBody>
      </p:sp>
    </p:spTree>
    <p:extLst>
      <p:ext uri="{BB962C8B-B14F-4D97-AF65-F5344CB8AC3E}">
        <p14:creationId xmlns:p14="http://schemas.microsoft.com/office/powerpoint/2010/main" val="3183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444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841</Words>
  <Application>Microsoft Office PowerPoint</Application>
  <PresentationFormat>사용자 지정</PresentationFormat>
  <Paragraphs>188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지승 유</cp:lastModifiedBy>
  <cp:revision>23</cp:revision>
  <dcterms:created xsi:type="dcterms:W3CDTF">2024-03-19T09:52:28Z</dcterms:created>
  <dcterms:modified xsi:type="dcterms:W3CDTF">2024-03-19T23:40:25Z</dcterms:modified>
</cp:coreProperties>
</file>